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6"/>
  </p:sldMasterIdLst>
  <p:notesMasterIdLst>
    <p:notesMasterId r:id="rId8"/>
  </p:notesMasterIdLst>
  <p:handoutMasterIdLst>
    <p:handoutMasterId r:id="rId9"/>
  </p:handoutMasterIdLst>
  <p:sldIdLst>
    <p:sldId id="331" r:id="rId7"/>
  </p:sldIdLst>
  <p:sldSz cx="12801600" cy="7772400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07937" indent="-50794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1017462" indent="-103175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526985" indent="-155556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2036509" indent="-207937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5715" algn="l" defTabSz="914286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2858" algn="l" defTabSz="914286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001" algn="l" defTabSz="914286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144" algn="l" defTabSz="914286" rtl="0" eaLnBrk="1" latinLnBrk="0" hangingPunct="1">
      <a:defRPr sz="9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8" userDrawn="1">
          <p15:clr>
            <a:srgbClr val="A4A3A4"/>
          </p15:clr>
        </p15:guide>
        <p15:guide id="2" pos="22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2F2F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43" autoAdjust="0"/>
  </p:normalViewPr>
  <p:slideViewPr>
    <p:cSldViewPr>
      <p:cViewPr varScale="1">
        <p:scale>
          <a:sx n="94" d="100"/>
          <a:sy n="94" d="100"/>
        </p:scale>
        <p:origin x="1716" y="78"/>
      </p:cViewPr>
      <p:guideLst>
        <p:guide orient="horz" pos="2448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82" y="-78"/>
      </p:cViewPr>
      <p:guideLst>
        <p:guide orient="horz" pos="290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customXml" Target="../customXml/item5.xml"/><Relationship Id="rId10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7"/>
            <a:ext cx="3038372" cy="462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6" tIns="0" rIns="18776" bIns="0" numCol="1" anchor="t" anchorCtr="0" compatLnSpc="1">
            <a:prstTxWarp prst="textNoShape">
              <a:avLst/>
            </a:prstTxWarp>
          </a:bodyPr>
          <a:lstStyle>
            <a:lvl1pPr algn="l" defTabSz="900889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630" y="7"/>
            <a:ext cx="3036778" cy="462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6" tIns="0" rIns="18776" bIns="0" numCol="1" anchor="t" anchorCtr="0" compatLnSpc="1">
            <a:prstTxWarp prst="textNoShape">
              <a:avLst/>
            </a:prstTxWarp>
          </a:bodyPr>
          <a:lstStyle>
            <a:lvl1pPr algn="r" defTabSz="900889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61988" y="696913"/>
            <a:ext cx="5688012" cy="34528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258" y="4387457"/>
            <a:ext cx="5139899" cy="415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7" tIns="45375" rIns="90747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3325"/>
            <a:ext cx="3038372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6" tIns="0" rIns="18776" bIns="0" numCol="1" anchor="b" anchorCtr="0" compatLnSpc="1">
            <a:prstTxWarp prst="textNoShape">
              <a:avLst/>
            </a:prstTxWarp>
          </a:bodyPr>
          <a:lstStyle>
            <a:lvl1pPr algn="l" defTabSz="900889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630" y="8773325"/>
            <a:ext cx="3036778" cy="462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776" tIns="0" rIns="18776" bIns="0" numCol="1" anchor="b" anchorCtr="0" compatLnSpc="1">
            <a:prstTxWarp prst="textNoShape">
              <a:avLst/>
            </a:prstTxWarp>
          </a:bodyPr>
          <a:lstStyle>
            <a:lvl1pPr algn="r" defTabSz="900889" eaLnBrk="0" hangingPunct="0">
              <a:defRPr sz="1000" i="1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8314E23-B4A0-4058-88D7-862478D22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507937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017462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526985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036509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546789" algn="l" defTabSz="101871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056146" algn="l" defTabSz="101871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565504" algn="l" defTabSz="101871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074862" algn="l" defTabSz="101871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314E23-B4A0-4058-88D7-862478D22CC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414482"/>
            <a:ext cx="10881360" cy="16660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4404360"/>
            <a:ext cx="89611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6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3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7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41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37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7E8DBB-3BF4-4295-9933-14CBE82FEC3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F5CF1D-7C24-4E1B-963B-C2D4163D03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61" y="352637"/>
            <a:ext cx="4031615" cy="7516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9" y="352637"/>
            <a:ext cx="11885930" cy="7516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2AEF37-AA20-45DE-A4C8-C329027116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3DE4D5-4F6D-4390-B5EA-A3C3D266458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4994489"/>
            <a:ext cx="10881360" cy="1543685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3294275"/>
            <a:ext cx="10881360" cy="1700212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68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366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05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73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41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1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37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46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735740-2676-41CF-948B-43A40F6089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70" y="2054649"/>
            <a:ext cx="7958772" cy="581490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1" y="2054649"/>
            <a:ext cx="7958773" cy="581490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664E9E-0D6F-46CB-894F-BCF2C5CC87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1" y="1739795"/>
            <a:ext cx="5656263" cy="725064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683" indent="0">
              <a:buNone/>
              <a:defRPr sz="2600" b="1"/>
            </a:lvl2pPr>
            <a:lvl3pPr marL="1175366" indent="0">
              <a:buNone/>
              <a:defRPr sz="2300" b="1"/>
            </a:lvl3pPr>
            <a:lvl4pPr marL="1763051" indent="0">
              <a:buNone/>
              <a:defRPr sz="2100" b="1"/>
            </a:lvl4pPr>
            <a:lvl5pPr marL="2350734" indent="0">
              <a:buNone/>
              <a:defRPr sz="2100" b="1"/>
            </a:lvl5pPr>
            <a:lvl6pPr marL="2938418" indent="0">
              <a:buNone/>
              <a:defRPr sz="2100" b="1"/>
            </a:lvl6pPr>
            <a:lvl7pPr marL="3526100" indent="0">
              <a:buNone/>
              <a:defRPr sz="2100" b="1"/>
            </a:lvl7pPr>
            <a:lvl8pPr marL="4113784" indent="0">
              <a:buNone/>
              <a:defRPr sz="2100" b="1"/>
            </a:lvl8pPr>
            <a:lvl9pPr marL="470146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1" y="2464859"/>
            <a:ext cx="5656263" cy="447812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7" y="1739795"/>
            <a:ext cx="5658485" cy="725064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683" indent="0">
              <a:buNone/>
              <a:defRPr sz="2600" b="1"/>
            </a:lvl2pPr>
            <a:lvl3pPr marL="1175366" indent="0">
              <a:buNone/>
              <a:defRPr sz="2300" b="1"/>
            </a:lvl3pPr>
            <a:lvl4pPr marL="1763051" indent="0">
              <a:buNone/>
              <a:defRPr sz="2100" b="1"/>
            </a:lvl4pPr>
            <a:lvl5pPr marL="2350734" indent="0">
              <a:buNone/>
              <a:defRPr sz="2100" b="1"/>
            </a:lvl5pPr>
            <a:lvl6pPr marL="2938418" indent="0">
              <a:buNone/>
              <a:defRPr sz="2100" b="1"/>
            </a:lvl6pPr>
            <a:lvl7pPr marL="3526100" indent="0">
              <a:buNone/>
              <a:defRPr sz="2100" b="1"/>
            </a:lvl7pPr>
            <a:lvl8pPr marL="4113784" indent="0">
              <a:buNone/>
              <a:defRPr sz="2100" b="1"/>
            </a:lvl8pPr>
            <a:lvl9pPr marL="470146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7" y="2464859"/>
            <a:ext cx="5658485" cy="447812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5CE11B-E3C6-4FEE-AE52-1FD291798DB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C10067-DD08-4727-8910-88D781430F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2E71AE-4555-45F5-8D4B-019AF53D2C9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5" name="Picture 4" descr="00-americas.png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t="6377" r="31966" b="53717"/>
          <a:stretch>
            <a:fillRect/>
          </a:stretch>
        </p:blipFill>
        <p:spPr>
          <a:xfrm>
            <a:off x="2158479" y="1378424"/>
            <a:ext cx="8484642" cy="50155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2" y="309457"/>
            <a:ext cx="4211638" cy="131699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09457"/>
            <a:ext cx="7156450" cy="6633528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2" y="1626447"/>
            <a:ext cx="4211638" cy="5316538"/>
          </a:xfrm>
        </p:spPr>
        <p:txBody>
          <a:bodyPr/>
          <a:lstStyle>
            <a:lvl1pPr marL="0" indent="0">
              <a:buNone/>
              <a:defRPr sz="1800"/>
            </a:lvl1pPr>
            <a:lvl2pPr marL="587683" indent="0">
              <a:buNone/>
              <a:defRPr sz="1500"/>
            </a:lvl2pPr>
            <a:lvl3pPr marL="1175366" indent="0">
              <a:buNone/>
              <a:defRPr sz="1300"/>
            </a:lvl3pPr>
            <a:lvl4pPr marL="1763051" indent="0">
              <a:buNone/>
              <a:defRPr sz="1200"/>
            </a:lvl4pPr>
            <a:lvl5pPr marL="2350734" indent="0">
              <a:buNone/>
              <a:defRPr sz="1200"/>
            </a:lvl5pPr>
            <a:lvl6pPr marL="2938418" indent="0">
              <a:buNone/>
              <a:defRPr sz="1200"/>
            </a:lvl6pPr>
            <a:lvl7pPr marL="3526100" indent="0">
              <a:buNone/>
              <a:defRPr sz="1200"/>
            </a:lvl7pPr>
            <a:lvl8pPr marL="4113784" indent="0">
              <a:buNone/>
              <a:defRPr sz="1200"/>
            </a:lvl8pPr>
            <a:lvl9pPr marL="470146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13A574-95F4-4AA8-810A-71A5473CBC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5440680"/>
            <a:ext cx="7680960" cy="642303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694478"/>
            <a:ext cx="7680960" cy="4663440"/>
          </a:xfrm>
        </p:spPr>
        <p:txBody>
          <a:bodyPr/>
          <a:lstStyle>
            <a:lvl1pPr marL="0" indent="0">
              <a:buNone/>
              <a:defRPr sz="4100"/>
            </a:lvl1pPr>
            <a:lvl2pPr marL="587683" indent="0">
              <a:buNone/>
              <a:defRPr sz="3600"/>
            </a:lvl2pPr>
            <a:lvl3pPr marL="1175366" indent="0">
              <a:buNone/>
              <a:defRPr sz="3100"/>
            </a:lvl3pPr>
            <a:lvl4pPr marL="1763051" indent="0">
              <a:buNone/>
              <a:defRPr sz="2600"/>
            </a:lvl4pPr>
            <a:lvl5pPr marL="2350734" indent="0">
              <a:buNone/>
              <a:defRPr sz="2600"/>
            </a:lvl5pPr>
            <a:lvl6pPr marL="2938418" indent="0">
              <a:buNone/>
              <a:defRPr sz="2600"/>
            </a:lvl6pPr>
            <a:lvl7pPr marL="3526100" indent="0">
              <a:buNone/>
              <a:defRPr sz="2600"/>
            </a:lvl7pPr>
            <a:lvl8pPr marL="4113784" indent="0">
              <a:buNone/>
              <a:defRPr sz="2600"/>
            </a:lvl8pPr>
            <a:lvl9pPr marL="4701467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6082983"/>
            <a:ext cx="7680960" cy="912177"/>
          </a:xfrm>
        </p:spPr>
        <p:txBody>
          <a:bodyPr/>
          <a:lstStyle>
            <a:lvl1pPr marL="0" indent="0">
              <a:buNone/>
              <a:defRPr sz="1800"/>
            </a:lvl1pPr>
            <a:lvl2pPr marL="587683" indent="0">
              <a:buNone/>
              <a:defRPr sz="1500"/>
            </a:lvl2pPr>
            <a:lvl3pPr marL="1175366" indent="0">
              <a:buNone/>
              <a:defRPr sz="1300"/>
            </a:lvl3pPr>
            <a:lvl4pPr marL="1763051" indent="0">
              <a:buNone/>
              <a:defRPr sz="1200"/>
            </a:lvl4pPr>
            <a:lvl5pPr marL="2350734" indent="0">
              <a:buNone/>
              <a:defRPr sz="1200"/>
            </a:lvl5pPr>
            <a:lvl6pPr marL="2938418" indent="0">
              <a:buNone/>
              <a:defRPr sz="1200"/>
            </a:lvl6pPr>
            <a:lvl7pPr marL="3526100" indent="0">
              <a:buNone/>
              <a:defRPr sz="1200"/>
            </a:lvl7pPr>
            <a:lvl8pPr marL="4113784" indent="0">
              <a:buNone/>
              <a:defRPr sz="1200"/>
            </a:lvl8pPr>
            <a:lvl9pPr marL="470146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7422FD-6E3A-410E-841B-44C113BE31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11256"/>
            <a:ext cx="11521440" cy="1295400"/>
          </a:xfrm>
          <a:prstGeom prst="rect">
            <a:avLst/>
          </a:prstGeom>
        </p:spPr>
        <p:txBody>
          <a:bodyPr vert="horz" lIns="117538" tIns="58769" rIns="117538" bIns="5876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1813563"/>
            <a:ext cx="11521440" cy="5129425"/>
          </a:xfrm>
          <a:prstGeom prst="rect">
            <a:avLst/>
          </a:prstGeom>
        </p:spPr>
        <p:txBody>
          <a:bodyPr vert="horz" lIns="117538" tIns="58769" rIns="117538" bIns="5876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7203864"/>
            <a:ext cx="2987040" cy="413808"/>
          </a:xfrm>
          <a:prstGeom prst="rect">
            <a:avLst/>
          </a:prstGeom>
        </p:spPr>
        <p:txBody>
          <a:bodyPr vert="horz" lIns="117538" tIns="58769" rIns="117538" bIns="58769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1B546-D96E-4AE9-AC17-DEA49B47C72D}" type="datetimeFigureOut">
              <a:rPr lang="en-US" smtClean="0"/>
              <a:pPr/>
              <a:t>4/8/2022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7203864"/>
            <a:ext cx="4053840" cy="413808"/>
          </a:xfrm>
          <a:prstGeom prst="rect">
            <a:avLst/>
          </a:prstGeom>
        </p:spPr>
        <p:txBody>
          <a:bodyPr vert="horz" lIns="117538" tIns="58769" rIns="117538" bIns="58769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7203864"/>
            <a:ext cx="2987040" cy="413808"/>
          </a:xfrm>
          <a:prstGeom prst="rect">
            <a:avLst/>
          </a:prstGeom>
        </p:spPr>
        <p:txBody>
          <a:bodyPr vert="horz" lIns="117538" tIns="58769" rIns="117538" bIns="58769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5F6C485-9364-4E97-9C98-38E0434CEBE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1175366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763" indent="-440763" algn="l" defTabSz="1175366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4986" indent="-367302" algn="l" defTabSz="1175366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209" indent="-293842" algn="l" defTabSz="1175366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6892" indent="-293842" algn="l" defTabSz="1175366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576" indent="-293842" algn="l" defTabSz="1175366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258" indent="-293842" algn="l" defTabSz="1175366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19943" indent="-293842" algn="l" defTabSz="1175366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7626" indent="-293842" algn="l" defTabSz="1175366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310" indent="-293842" algn="l" defTabSz="1175366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683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366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051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734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418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100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3784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467" algn="l" defTabSz="1175366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D11-DG-M-AirStaSF-Safety" TargetMode="External"/><Relationship Id="rId13" Type="http://schemas.openxmlformats.org/officeDocument/2006/relationships/hyperlink" Target="mailto:D07-DG-ASMIAMI-SAFETY" TargetMode="External"/><Relationship Id="rId18" Type="http://schemas.openxmlformats.org/officeDocument/2006/relationships/hyperlink" Target="mailto:D11-DG-M-SectorSD-Safety" TargetMode="External"/><Relationship Id="rId26" Type="http://schemas.openxmlformats.org/officeDocument/2006/relationships/hyperlink" Target="mailto:HQS-DG-LST-CGAS-FSO" TargetMode="External"/><Relationship Id="rId3" Type="http://schemas.openxmlformats.org/officeDocument/2006/relationships/image" Target="../media/image2.png"/><Relationship Id="rId21" Type="http://schemas.openxmlformats.org/officeDocument/2006/relationships/hyperlink" Target="mailto:D05-DG-AIRSTAACITY-Safety" TargetMode="External"/><Relationship Id="rId7" Type="http://schemas.openxmlformats.org/officeDocument/2006/relationships/hyperlink" Target="mailto:D08-DG-ATCMOBILE-TRADEP-STSD@uscg.mil" TargetMode="External"/><Relationship Id="rId12" Type="http://schemas.openxmlformats.org/officeDocument/2006/relationships/hyperlink" Target="mailto:D08-DG-AIRSTANewOrleans-Safety" TargetMode="External"/><Relationship Id="rId17" Type="http://schemas.openxmlformats.org/officeDocument/2006/relationships/hyperlink" Target="mailto:D11-DG-M-AirStaSacto-Safety" TargetMode="External"/><Relationship Id="rId25" Type="http://schemas.openxmlformats.org/officeDocument/2006/relationships/hyperlink" Target="mailto:D05-DG-APO-Safety@uscg.mil" TargetMode="External"/><Relationship Id="rId2" Type="http://schemas.openxmlformats.org/officeDocument/2006/relationships/notesSlide" Target="../notesSlides/notesSlide1.xml"/><Relationship Id="rId16" Type="http://schemas.openxmlformats.org/officeDocument/2006/relationships/hyperlink" Target="mailto:D09-DG-AIRSTATCity-Safety" TargetMode="External"/><Relationship Id="rId20" Type="http://schemas.openxmlformats.org/officeDocument/2006/relationships/hyperlink" Target="mailto:D01-SG-ASCC-AV-Safety" TargetMode="External"/><Relationship Id="rId29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D08-DG-ATCMOBILE-Safety" TargetMode="External"/><Relationship Id="rId11" Type="http://schemas.openxmlformats.org/officeDocument/2006/relationships/hyperlink" Target="mailto:D08-DG-ASHouston-SafetyBoard" TargetMode="External"/><Relationship Id="rId24" Type="http://schemas.openxmlformats.org/officeDocument/2006/relationships/hyperlink" Target="mailto:HQS-DG-LST-CG-113-AVN@uscg.mil" TargetMode="External"/><Relationship Id="rId32" Type="http://schemas.openxmlformats.org/officeDocument/2006/relationships/hyperlink" Target="mailto:D07-DG-ASSAV-SAFETY" TargetMode="External"/><Relationship Id="rId5" Type="http://schemas.openxmlformats.org/officeDocument/2006/relationships/hyperlink" Target="mailto:D17-DG-M-K-AirStaKodiak-Safety-Officers@uscg.mil" TargetMode="External"/><Relationship Id="rId15" Type="http://schemas.openxmlformats.org/officeDocument/2006/relationships/hyperlink" Target="mailto:D09-DG-AIRSTADetroit-FSO@uscg.mil" TargetMode="External"/><Relationship Id="rId23" Type="http://schemas.openxmlformats.org/officeDocument/2006/relationships/hyperlink" Target="mailto:D07-DG-HITRON-SAFETY-DEPARTMENT" TargetMode="External"/><Relationship Id="rId28" Type="http://schemas.openxmlformats.org/officeDocument/2006/relationships/hyperlink" Target="mailto:D05-DG-ALC-SEHO@uscg.mil" TargetMode="External"/><Relationship Id="rId10" Type="http://schemas.openxmlformats.org/officeDocument/2006/relationships/hyperlink" Target="mailto:D08-DG-SecCorpusChristi-SAFETY-AVIATION" TargetMode="External"/><Relationship Id="rId19" Type="http://schemas.openxmlformats.org/officeDocument/2006/relationships/hyperlink" Target="mailto:D07-DG-ASCLEARWATER-SAFETY" TargetMode="External"/><Relationship Id="rId31" Type="http://schemas.openxmlformats.org/officeDocument/2006/relationships/hyperlink" Target="mailto:D05-DG-AIRSTAECITY-Safety" TargetMode="External"/><Relationship Id="rId4" Type="http://schemas.openxmlformats.org/officeDocument/2006/relationships/hyperlink" Target="mailto:D13-DG-SectorNorthBendSafety" TargetMode="External"/><Relationship Id="rId9" Type="http://schemas.openxmlformats.org/officeDocument/2006/relationships/hyperlink" Target="mailto:D14-DG-BP-FlightSafety-All" TargetMode="External"/><Relationship Id="rId14" Type="http://schemas.openxmlformats.org/officeDocument/2006/relationships/hyperlink" Target="mailto:D07-DG-ASBQN-Safety@uscg.mil" TargetMode="External"/><Relationship Id="rId22" Type="http://schemas.openxmlformats.org/officeDocument/2006/relationships/hyperlink" Target="mailto:HQS-DG-LST-Airstawashington-Safety@uscg.mil" TargetMode="External"/><Relationship Id="rId27" Type="http://schemas.openxmlformats.org/officeDocument/2006/relationships/hyperlink" Target="mailto:D13-SG-M-AirStaSFOPortAngelesSafetyDeptHead" TargetMode="External"/><Relationship Id="rId30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1038871"/>
            <a:ext cx="9349483" cy="6615011"/>
          </a:xfrm>
          <a:prstGeom prst="rect">
            <a:avLst/>
          </a:prstGeom>
        </p:spPr>
      </p:pic>
      <p:sp>
        <p:nvSpPr>
          <p:cNvPr id="90" name="Rectangle 1036"/>
          <p:cNvSpPr>
            <a:spLocks noChangeArrowheads="1"/>
          </p:cNvSpPr>
          <p:nvPr/>
        </p:nvSpPr>
        <p:spPr bwMode="auto">
          <a:xfrm>
            <a:off x="2743200" y="3141195"/>
            <a:ext cx="22860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North Bend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MH-65E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Marguerite Champlin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rgbClr val="0000FF"/>
                </a:solidFill>
                <a:hlinkClick r:id="rId4"/>
              </a:rPr>
              <a:t>D13-DG-SectorNorthBendSafety</a:t>
            </a:r>
            <a:r>
              <a:rPr lang="en-US" sz="1100" dirty="0" smtClean="0">
                <a:hlinkClick r:id="rId4"/>
              </a:rPr>
              <a:t>  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2" name="Rectangle 1048"/>
          <p:cNvSpPr>
            <a:spLocks noChangeArrowheads="1"/>
          </p:cNvSpPr>
          <p:nvPr/>
        </p:nvSpPr>
        <p:spPr bwMode="auto">
          <a:xfrm>
            <a:off x="2743200" y="2264406"/>
            <a:ext cx="22860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Columbia River – MH-60T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Jane Pena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u="sng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D13-SG-M-SecColRvrSafety</a:t>
            </a:r>
            <a:endParaRPr lang="en-US" sz="1100" u="sng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6" name="Rectangle 1027"/>
          <p:cNvSpPr>
            <a:spLocks noChangeArrowheads="1"/>
          </p:cNvSpPr>
          <p:nvPr/>
        </p:nvSpPr>
        <p:spPr bwMode="auto">
          <a:xfrm>
            <a:off x="2743200" y="3982913"/>
            <a:ext cx="22860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Humboldt Bay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Ryan O’Neill (22)  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u="sng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D11-DG-M-SectorHumboldtBay-Safety</a:t>
            </a:r>
            <a:endParaRPr lang="en-US" sz="1100" u="sng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87" name="Rectangle 1032"/>
          <p:cNvSpPr>
            <a:spLocks noChangeArrowheads="1"/>
          </p:cNvSpPr>
          <p:nvPr/>
        </p:nvSpPr>
        <p:spPr bwMode="auto">
          <a:xfrm>
            <a:off x="304800" y="127743"/>
            <a:ext cx="2286000" cy="145781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Kodiak – HC-130H/J, MH-65D, MH-60T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Zach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Vojtech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C-130: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 LCDR(s) Zachary Bowers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MH-65D: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LCDR(s)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arl Luxhoj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Jonathan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Ardan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LCDR(s) Michelle Cosenza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en-US" sz="1100" dirty="0" smtClean="0">
                <a:hlinkClick r:id="rId5"/>
              </a:rPr>
              <a:t>D17-DG-M-K-AirStaKodiak-Safety-Officers</a:t>
            </a:r>
            <a:endParaRPr lang="en-US" sz="1100" dirty="0"/>
          </a:p>
        </p:txBody>
      </p:sp>
      <p:sp>
        <p:nvSpPr>
          <p:cNvPr id="89" name="Rectangle 1035"/>
          <p:cNvSpPr>
            <a:spLocks noChangeArrowheads="1"/>
          </p:cNvSpPr>
          <p:nvPr/>
        </p:nvSpPr>
        <p:spPr bwMode="auto">
          <a:xfrm>
            <a:off x="5188226" y="2985346"/>
            <a:ext cx="2507974" cy="1965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ATC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Mobile 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CDR(s) Dave McCarthy (24)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HC-144A (OPDEP):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LCDR(s) Chris Smith (23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)</a:t>
            </a:r>
          </a:p>
          <a:p>
            <a:pPr algn="ctr" eaLnBrk="0" hangingPunct="0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6"/>
              </a:rPr>
              <a:t>D08-DG-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6"/>
              </a:rPr>
              <a:t>ATCMOBILE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6"/>
              </a:rPr>
              <a:t>-Safety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hangingPunct="0">
              <a:defRPr/>
            </a:pPr>
            <a:r>
              <a:rPr lang="en-US" sz="1100" b="1" dirty="0" smtClean="0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Safety </a:t>
            </a:r>
            <a:r>
              <a:rPr lang="en-US" sz="1100" b="1" dirty="0" smtClean="0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Training and Standardization </a:t>
            </a:r>
            <a:r>
              <a:rPr lang="en-US" sz="1100" b="1" dirty="0" err="1" smtClean="0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Div</a:t>
            </a:r>
            <a:endParaRPr lang="en-US" sz="1100" b="1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Chief: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Rob O’Donnell (23)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HC-144B: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Gregory Quillen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MH-65D: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Logan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Donahey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Michael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Klakring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strike="sngStrike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ASM: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Linh Vinh (22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)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7"/>
              </a:rPr>
              <a:t>D08-DG-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7"/>
              </a:rPr>
              <a:t>ATCMOBILE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7"/>
              </a:rPr>
              <a:t>-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7"/>
              </a:rPr>
              <a:t>TRADEP-STSD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91" name="Rectangle 1037"/>
          <p:cNvSpPr>
            <a:spLocks noChangeArrowheads="1"/>
          </p:cNvSpPr>
          <p:nvPr/>
        </p:nvSpPr>
        <p:spPr bwMode="auto">
          <a:xfrm>
            <a:off x="289193" y="5721955"/>
            <a:ext cx="22860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Point </a:t>
            </a:r>
            <a:r>
              <a:rPr lang="en-US" sz="1100" b="1" dirty="0" err="1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Mugu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FOB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Chris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Artac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en-US" sz="1100" dirty="0" smtClean="0">
                <a:hlinkClick r:id="rId8"/>
              </a:rPr>
              <a:t>D11-DG-M-AirStaSF-Safety</a:t>
            </a:r>
            <a:endParaRPr lang="en-US" sz="1100" dirty="0"/>
          </a:p>
        </p:txBody>
      </p:sp>
      <p:sp>
        <p:nvSpPr>
          <p:cNvPr id="92" name="Rectangle 1038"/>
          <p:cNvSpPr>
            <a:spLocks noChangeArrowheads="1"/>
          </p:cNvSpPr>
          <p:nvPr/>
        </p:nvSpPr>
        <p:spPr bwMode="auto">
          <a:xfrm>
            <a:off x="2743200" y="5895691"/>
            <a:ext cx="2286000" cy="78070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San Francisco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David Stern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William Allen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en-US" sz="1100" dirty="0" smtClean="0">
                <a:hlinkClick r:id="rId8"/>
              </a:rPr>
              <a:t>D11-DG-M-AirStaSF-Safety</a:t>
            </a:r>
            <a:endParaRPr lang="en-US" sz="1100" dirty="0"/>
          </a:p>
        </p:txBody>
      </p:sp>
      <p:sp>
        <p:nvSpPr>
          <p:cNvPr id="93" name="Rectangle 1039"/>
          <p:cNvSpPr>
            <a:spLocks noChangeArrowheads="1"/>
          </p:cNvSpPr>
          <p:nvPr/>
        </p:nvSpPr>
        <p:spPr bwMode="auto">
          <a:xfrm>
            <a:off x="279357" y="4682215"/>
            <a:ext cx="2286000" cy="94998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Barbers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Point – HC-130H/J</a:t>
            </a:r>
            <a:r>
              <a:rPr lang="en-US" sz="1100" b="1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, MH-65E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Damon Thornton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MH-65D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Sarah Anderson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HC-130J: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LT John Stockton (23)</a:t>
            </a:r>
          </a:p>
          <a:p>
            <a:pPr algn="ctr" eaLnBrk="0" hangingPunct="0">
              <a:defRPr/>
            </a:pPr>
            <a:r>
              <a:rPr lang="en-US" sz="1100" dirty="0" smtClean="0">
                <a:hlinkClick r:id="rId9"/>
              </a:rPr>
              <a:t>D14-DG-BP-FlightSafety-All</a:t>
            </a:r>
            <a:r>
              <a:rPr lang="en-US" sz="1100" dirty="0" smtClean="0"/>
              <a:t> 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94" name="Rectangle 1040"/>
          <p:cNvSpPr>
            <a:spLocks noChangeArrowheads="1"/>
          </p:cNvSpPr>
          <p:nvPr/>
        </p:nvSpPr>
        <p:spPr bwMode="auto">
          <a:xfrm>
            <a:off x="5181600" y="6687936"/>
            <a:ext cx="2514600" cy="89048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Corpus Christi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,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HC-144B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Dan Gillis(22)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MH-65D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Leslie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Marchalonis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HC-144B: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LT Bill Dise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050" dirty="0" smtClean="0">
                <a:hlinkClick r:id="rId10"/>
              </a:rPr>
              <a:t>D08-DG-SecCorpusChristi-SAFETY-AVIATION</a:t>
            </a:r>
            <a:endParaRPr lang="en-US" sz="105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95" name="Rectangle 1041"/>
          <p:cNvSpPr>
            <a:spLocks noChangeArrowheads="1"/>
          </p:cNvSpPr>
          <p:nvPr/>
        </p:nvSpPr>
        <p:spPr bwMode="auto">
          <a:xfrm>
            <a:off x="5181600" y="5957927"/>
            <a:ext cx="25146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Houston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MH-65E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Adam Scholl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marL="228600" indent="-228600" algn="ctr"/>
            <a:r>
              <a:rPr lang="en-US" sz="1100" dirty="0" smtClean="0">
                <a:hlinkClick r:id="rId11"/>
              </a:rPr>
              <a:t>D08-DG-ASHouston-SafetyBoard</a:t>
            </a:r>
            <a:endParaRPr lang="en-US" sz="1100" dirty="0"/>
          </a:p>
        </p:txBody>
      </p:sp>
      <p:sp>
        <p:nvSpPr>
          <p:cNvPr id="96" name="Rectangle 1042"/>
          <p:cNvSpPr>
            <a:spLocks noChangeArrowheads="1"/>
          </p:cNvSpPr>
          <p:nvPr/>
        </p:nvSpPr>
        <p:spPr bwMode="auto">
          <a:xfrm>
            <a:off x="5181600" y="5019310"/>
            <a:ext cx="2514600" cy="78070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New Orleans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 -65D 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Alex Johns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Zach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Mauss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hlinkClick r:id="rId12"/>
              </a:rPr>
              <a:t>D08-DG-AIRSTANewOrleans-Safety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97" name="Rectangle 1043"/>
          <p:cNvSpPr>
            <a:spLocks noChangeArrowheads="1"/>
          </p:cNvSpPr>
          <p:nvPr/>
        </p:nvSpPr>
        <p:spPr bwMode="auto">
          <a:xfrm>
            <a:off x="10340083" y="6019580"/>
            <a:ext cx="2286000" cy="94998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Miami – MH-65D, 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HC-144A, 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Kevin St.Cin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MH-65D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Zach Gross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HC-144B: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Ronnie Russell (22)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hlinkClick r:id="rId13"/>
              </a:rPr>
              <a:t>D07-DG-ASMIAMI-SAFETY</a:t>
            </a:r>
            <a:endParaRPr lang="en-US" sz="1100" dirty="0"/>
          </a:p>
        </p:txBody>
      </p:sp>
      <p:sp>
        <p:nvSpPr>
          <p:cNvPr id="99" name="Rectangle 1045"/>
          <p:cNvSpPr>
            <a:spLocks noChangeArrowheads="1"/>
          </p:cNvSpPr>
          <p:nvPr/>
        </p:nvSpPr>
        <p:spPr bwMode="auto">
          <a:xfrm>
            <a:off x="10340083" y="7080618"/>
            <a:ext cx="2286000" cy="611427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 err="1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Borinquen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John Reid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14"/>
              </a:rPr>
              <a:t>D07-DG-ASBQN-Safety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0" name="Rectangle 1046"/>
          <p:cNvSpPr>
            <a:spLocks noChangeArrowheads="1"/>
          </p:cNvSpPr>
          <p:nvPr/>
        </p:nvSpPr>
        <p:spPr bwMode="auto">
          <a:xfrm>
            <a:off x="5181600" y="2126834"/>
            <a:ext cx="2514600" cy="78070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Detroit – MH-65D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Sam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England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MH-65: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 LT Brian Muldoon (23)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hlinkClick r:id="rId15"/>
              </a:rPr>
              <a:t>D09-DG-AIRSTADetroit-FSO</a:t>
            </a: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1" name="Rectangle 1047"/>
          <p:cNvSpPr>
            <a:spLocks noChangeArrowheads="1"/>
          </p:cNvSpPr>
          <p:nvPr/>
        </p:nvSpPr>
        <p:spPr bwMode="auto">
          <a:xfrm>
            <a:off x="5181600" y="1325947"/>
            <a:ext cx="25146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Traverse City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 60T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Dan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Beshoar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hlinkClick r:id="rId16"/>
              </a:rPr>
              <a:t>D09-DG-AIRSTATCity-Safety</a:t>
            </a:r>
            <a:endParaRPr lang="en-US" sz="1100" dirty="0"/>
          </a:p>
        </p:txBody>
      </p:sp>
      <p:sp>
        <p:nvSpPr>
          <p:cNvPr id="103" name="Rectangle 1049"/>
          <p:cNvSpPr>
            <a:spLocks noChangeArrowheads="1"/>
          </p:cNvSpPr>
          <p:nvPr/>
        </p:nvSpPr>
        <p:spPr bwMode="auto">
          <a:xfrm>
            <a:off x="2743200" y="4762872"/>
            <a:ext cx="2286000" cy="94998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Sacramento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C-27J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Dept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Head: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Carter 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Schlank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Asst. FSO: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Terrell Jackson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(STAN)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Marshall Smith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en-US" sz="1100" dirty="0" smtClean="0">
                <a:hlinkClick r:id="rId17"/>
              </a:rPr>
              <a:t>D11-DG-M-AirStaSacto-Safety</a:t>
            </a:r>
            <a:endParaRPr lang="en-US" sz="1100" dirty="0"/>
          </a:p>
        </p:txBody>
      </p:sp>
      <p:sp>
        <p:nvSpPr>
          <p:cNvPr id="104" name="Rectangle 1050"/>
          <p:cNvSpPr>
            <a:spLocks noChangeArrowheads="1"/>
          </p:cNvSpPr>
          <p:nvPr/>
        </p:nvSpPr>
        <p:spPr bwMode="auto">
          <a:xfrm>
            <a:off x="2743200" y="6872327"/>
            <a:ext cx="2286000" cy="6114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San Diego – MH-60T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Jack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Shadwick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hlinkClick r:id="rId18"/>
              </a:rPr>
              <a:t>D11-DG-M-SectorSD-Safety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5" name="Rectangle 1051"/>
          <p:cNvSpPr>
            <a:spLocks noChangeArrowheads="1"/>
          </p:cNvSpPr>
          <p:nvPr/>
        </p:nvSpPr>
        <p:spPr bwMode="auto">
          <a:xfrm>
            <a:off x="279357" y="1634769"/>
            <a:ext cx="2286000" cy="94998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Sitka – MH-60T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Treston Taylor (22)</a:t>
            </a:r>
          </a:p>
          <a:p>
            <a:pPr algn="ctr" eaLnBrk="0" hangingPunct="0">
              <a:defRPr/>
            </a:pPr>
            <a:r>
              <a:rPr lang="en-US" sz="1100" u="sng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CMD-SMB-CG-AIRSTA-SITKA</a:t>
            </a:r>
            <a:endParaRPr lang="en-US" sz="1100" u="sng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u="sng" dirty="0" smtClean="0">
                <a:solidFill>
                  <a:srgbClr val="0000FF"/>
                </a:solidFill>
                <a:latin typeface="Calibri" pitchFamily="34" charset="0"/>
                <a:cs typeface="Arial" pitchFamily="34" charset="0"/>
              </a:rPr>
              <a:t>D17-SG-M-AirStaSitka-Safety-Department</a:t>
            </a:r>
            <a:endParaRPr lang="en-US" sz="1100" u="sng" dirty="0">
              <a:solidFill>
                <a:srgbClr val="0000FF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6" name="Rectangle 1052"/>
          <p:cNvSpPr>
            <a:spLocks noChangeArrowheads="1"/>
          </p:cNvSpPr>
          <p:nvPr/>
        </p:nvSpPr>
        <p:spPr bwMode="auto">
          <a:xfrm>
            <a:off x="7867026" y="6033363"/>
            <a:ext cx="2286000" cy="1457813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Clearwater – MH-60T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,  HC-130H 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Eric 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Casida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 </a:t>
            </a:r>
            <a:endParaRPr lang="en-US" sz="11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Travis Rhea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lvl="0"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LT </a:t>
            </a:r>
            <a:r>
              <a:rPr lang="en-US" sz="11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Weston 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Dodson (</a:t>
            </a:r>
            <a:r>
              <a:rPr lang="en-US" sz="1100" dirty="0" smtClean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HC-130H: 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Ed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Abma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HC-130H 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(STAN): 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Michael Carman (23)</a:t>
            </a:r>
          </a:p>
          <a:p>
            <a:pPr algn="ctr" eaLnBrk="0" hangingPunct="0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19"/>
              </a:rPr>
              <a:t>D07-DG-ASCLEARWATER-SAFETY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08" name="Rectangle 1054"/>
          <p:cNvSpPr>
            <a:spLocks noChangeArrowheads="1"/>
          </p:cNvSpPr>
          <p:nvPr/>
        </p:nvSpPr>
        <p:spPr bwMode="auto">
          <a:xfrm>
            <a:off x="10363200" y="182919"/>
            <a:ext cx="2286000" cy="949981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Cape Cod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HC-144A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,  MH-60T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James Christy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Jeff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Mistrick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HC-144B: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Josh Castillo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hlinkClick r:id="rId20"/>
              </a:rPr>
              <a:t>D01-SG-ASCC-AV-Safety</a:t>
            </a:r>
            <a:endParaRPr lang="en-US" sz="1100" dirty="0"/>
          </a:p>
        </p:txBody>
      </p:sp>
      <p:sp>
        <p:nvSpPr>
          <p:cNvPr id="109" name="Rectangle 1056"/>
          <p:cNvSpPr>
            <a:spLocks noChangeArrowheads="1"/>
          </p:cNvSpPr>
          <p:nvPr/>
        </p:nvSpPr>
        <p:spPr bwMode="auto">
          <a:xfrm>
            <a:off x="10356574" y="1212120"/>
            <a:ext cx="2286000" cy="128853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Atlantic City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LCDR Matt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Hardgrove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Andrew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Cinque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Anders Manley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NCR)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Brian Peterson (22)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srgbClr val="1F497D"/>
                </a:solidFill>
                <a:latin typeface="Calibri" pitchFamily="34" charset="0"/>
                <a:cs typeface="Arial" pitchFamily="34" charset="0"/>
              </a:rPr>
              <a:t>(NCR)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Spencer Grinnell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21"/>
              </a:rPr>
              <a:t>D05-DG-AIRSTAACITY-Safety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1" name="Rectangle 1058"/>
          <p:cNvSpPr>
            <a:spLocks noChangeArrowheads="1"/>
          </p:cNvSpPr>
          <p:nvPr/>
        </p:nvSpPr>
        <p:spPr bwMode="auto">
          <a:xfrm>
            <a:off x="7855226" y="3137391"/>
            <a:ext cx="2286000" cy="6114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/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Washington – C37A/B</a:t>
            </a:r>
          </a:p>
          <a:p>
            <a:pPr algn="ctr" eaLnBrk="0" hangingPunct="0"/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LCDR(s) Kimberly Wood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/>
            <a:r>
              <a:rPr lang="en-US" sz="1100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  <a:hlinkClick r:id="rId22"/>
              </a:rPr>
              <a:t>HQS-DG-LST-</a:t>
            </a:r>
            <a:r>
              <a:rPr lang="en-US" sz="1100" dirty="0" err="1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  <a:hlinkClick r:id="rId22"/>
              </a:rPr>
              <a:t>Airstawashington</a:t>
            </a:r>
            <a:r>
              <a:rPr lang="en-US" sz="1100" dirty="0" smtClean="0">
                <a:solidFill>
                  <a:srgbClr val="C00000"/>
                </a:solidFill>
                <a:latin typeface="Calibri" pitchFamily="34" charset="0"/>
                <a:cs typeface="Arial" pitchFamily="34" charset="0"/>
                <a:hlinkClick r:id="rId22"/>
              </a:rPr>
              <a:t>-Safety</a:t>
            </a:r>
            <a:endParaRPr lang="en-US" sz="1100" dirty="0">
              <a:solidFill>
                <a:srgbClr val="C0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2" name="Rectangle 1059"/>
          <p:cNvSpPr>
            <a:spLocks noChangeArrowheads="1"/>
          </p:cNvSpPr>
          <p:nvPr/>
        </p:nvSpPr>
        <p:spPr bwMode="auto">
          <a:xfrm>
            <a:off x="10340083" y="4638843"/>
            <a:ext cx="2286000" cy="1288536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HITRON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Safety DH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John 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Magin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Ian Campbell (22)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Brian Acuna (23)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Rachel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Rychtanek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>
                <a:solidFill>
                  <a:prstClr val="black"/>
                </a:solidFill>
                <a:latin typeface="Calibri" pitchFamily="34" charset="0"/>
                <a:cs typeface="Arial" pitchFamily="34" charset="0"/>
              </a:rPr>
              <a:t>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Adam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Guarno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  <a:hlinkClick r:id="rId23"/>
              </a:rPr>
              <a:t>D07-DG-HITRON-SAFETY-DEPARTMENT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3" name="Rectangle 1060"/>
          <p:cNvSpPr>
            <a:spLocks noChangeArrowheads="1"/>
          </p:cNvSpPr>
          <p:nvPr/>
        </p:nvSpPr>
        <p:spPr bwMode="auto">
          <a:xfrm>
            <a:off x="7864337" y="1325947"/>
            <a:ext cx="2286000" cy="162709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Safety Program Mgmt, CG-1131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Chief</a:t>
            </a:r>
            <a:r>
              <a:rPr lang="en-US" sz="1100" b="1" dirty="0">
                <a:solidFill>
                  <a:schemeClr val="tx1"/>
                </a:solidFill>
                <a:latin typeface="+mj-lt"/>
                <a:cs typeface="Arial" pitchFamily="34" charset="0"/>
              </a:rPr>
              <a:t>: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Arial" pitchFamily="34" charset="0"/>
              </a:rPr>
              <a:t>CDR Jeremy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Denning</a:t>
            </a:r>
            <a:endParaRPr lang="en-US" sz="11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FW: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CDR </a:t>
            </a:r>
            <a:r>
              <a:rPr lang="en-US" sz="1100" dirty="0">
                <a:solidFill>
                  <a:schemeClr val="tx1"/>
                </a:solidFill>
                <a:latin typeface="+mj-lt"/>
                <a:cs typeface="Arial" pitchFamily="34" charset="0"/>
              </a:rPr>
              <a:t>Ken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Rockhold</a:t>
            </a:r>
            <a:endParaRPr lang="en-US" sz="11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TRNG: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CDR Jim Cooley</a:t>
            </a:r>
            <a:endParaRPr lang="en-US" sz="1100" dirty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RW: 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CDR Neal Corbin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DSF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: LCDR Mike Feltovic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Assurance </a:t>
            </a:r>
            <a:r>
              <a:rPr lang="en-US" sz="11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&amp; Risk Reduction, </a:t>
            </a:r>
            <a:r>
              <a:rPr lang="en-US" sz="1100" b="1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CG-1132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2"/>
                </a:solidFill>
                <a:latin typeface="+mj-lt"/>
                <a:cs typeface="Arial" pitchFamily="34" charset="0"/>
              </a:rPr>
              <a:t>Mr. Mark Bruno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  <a:hlinkClick r:id="rId24"/>
              </a:rPr>
              <a:t>HQS-DG-LST-CG-113-AVN</a:t>
            </a: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 </a:t>
            </a:r>
            <a:endParaRPr lang="en-US" sz="11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4" name="Rectangle 1064"/>
          <p:cNvSpPr>
            <a:spLocks noChangeArrowheads="1"/>
          </p:cNvSpPr>
          <p:nvPr/>
        </p:nvSpPr>
        <p:spPr bwMode="auto">
          <a:xfrm>
            <a:off x="279952" y="2643722"/>
            <a:ext cx="2286000" cy="19656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Aviation Safety Science </a:t>
            </a:r>
          </a:p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+mj-lt"/>
                <a:cs typeface="Arial" pitchFamily="34" charset="0"/>
              </a:rPr>
              <a:t>Post-Graduate Education Program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Auburn University</a:t>
            </a:r>
            <a:endParaRPr lang="en-US" sz="11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LCDR Andrew Kauffman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+mj-lt"/>
                <a:cs typeface="Arial" pitchFamily="34" charset="0"/>
              </a:rPr>
              <a:t>University of North Dakota</a:t>
            </a:r>
            <a:endParaRPr lang="en-US" sz="1100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</a:t>
            </a:r>
            <a:r>
              <a:rPr lang="en-US" sz="1100" dirty="0" err="1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Kevan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Hanson (22)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Jim McCormack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Columbia University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Dan Crowley (23)</a:t>
            </a:r>
          </a:p>
          <a:p>
            <a:pPr algn="ctr" eaLnBrk="0" hangingPunct="0">
              <a:defRPr/>
            </a:pPr>
            <a:endParaRPr lang="en-US" sz="1100" b="1" dirty="0" smtClean="0">
              <a:solidFill>
                <a:schemeClr val="tx1"/>
              </a:solidFill>
              <a:latin typeface="+mj-lt"/>
              <a:cs typeface="Arial" pitchFamily="34" charset="0"/>
            </a:endParaRPr>
          </a:p>
          <a:p>
            <a:pPr algn="ctr" eaLnBrk="0" hangingPunct="0">
              <a:defRPr/>
            </a:pPr>
            <a:endParaRPr lang="en-US" sz="1100" dirty="0">
              <a:solidFill>
                <a:schemeClr val="tx1"/>
              </a:solidFill>
              <a:latin typeface="+mj-lt"/>
              <a:cs typeface="Arial" pitchFamily="34" charset="0"/>
            </a:endParaRPr>
          </a:p>
        </p:txBody>
      </p:sp>
      <p:sp>
        <p:nvSpPr>
          <p:cNvPr id="116" name="Rectangle 115"/>
          <p:cNvSpPr/>
          <p:nvPr/>
        </p:nvSpPr>
        <p:spPr bwMode="auto">
          <a:xfrm>
            <a:off x="7855226" y="3937814"/>
            <a:ext cx="2286000" cy="61142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/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APO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 27J</a:t>
            </a:r>
          </a:p>
          <a:p>
            <a:pPr algn="ctr" eaLnBrk="0" hangingPunct="0"/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LT Andre Jones-Butler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/>
            <a:r>
              <a:rPr lang="en-US" sz="1100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  <a:hlinkClick r:id="rId25"/>
              </a:rPr>
              <a:t>D05-DG-APO-Safety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 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117" name="Rectangle 1055"/>
          <p:cNvSpPr>
            <a:spLocks noChangeArrowheads="1"/>
          </p:cNvSpPr>
          <p:nvPr/>
        </p:nvSpPr>
        <p:spPr bwMode="auto">
          <a:xfrm>
            <a:off x="2743200" y="152400"/>
            <a:ext cx="7315200" cy="1188508"/>
          </a:xfrm>
          <a:prstGeom prst="rect">
            <a:avLst/>
          </a:prstGeom>
          <a:solidFill>
            <a:srgbClr val="FFFFFF">
              <a:alpha val="74902"/>
            </a:srgbClr>
          </a:solidFill>
          <a:ln w="9525">
            <a:noFill/>
            <a:miter lim="800000"/>
            <a:headEnd/>
            <a:tailEnd/>
          </a:ln>
        </p:spPr>
        <p:txBody>
          <a:bodyPr wrap="square" lIns="0" tIns="51297" rIns="0" bIns="51297">
            <a:spAutoFit/>
          </a:bodyPr>
          <a:lstStyle/>
          <a:p>
            <a:pPr algn="ctr" eaLnBrk="0" hangingPunct="0">
              <a:tabLst>
                <a:tab pos="7258050" algn="r"/>
              </a:tabLst>
            </a:pPr>
            <a:r>
              <a:rPr lang="en-US" sz="2800" b="1" dirty="0">
                <a:solidFill>
                  <a:srgbClr val="002060"/>
                </a:solidFill>
                <a:latin typeface="Georgia" panose="02040502050405020303" pitchFamily="18" charset="0"/>
                <a:cs typeface="Times New Roman" panose="02020603050405020304" pitchFamily="18" charset="0"/>
              </a:rPr>
              <a:t>U.S. Coast Guard Flight Safety Officers</a:t>
            </a:r>
          </a:p>
          <a:p>
            <a:pPr indent="400050" eaLnBrk="0" hangingPunct="0">
              <a:tabLst>
                <a:tab pos="6915150" algn="r"/>
              </a:tabLst>
            </a:pPr>
            <a:r>
              <a:rPr lang="en-US" sz="1800" b="1" dirty="0">
                <a:solidFill>
                  <a:srgbClr val="002060"/>
                </a:solidFill>
              </a:rPr>
              <a:t>	</a:t>
            </a:r>
            <a:r>
              <a:rPr lang="en-US" sz="1800" b="1" dirty="0">
                <a:solidFill>
                  <a:srgbClr val="002060"/>
                </a:solidFill>
                <a:latin typeface="Georgia" panose="02040502050405020303" pitchFamily="18" charset="0"/>
              </a:rPr>
              <a:t>Updated: </a:t>
            </a:r>
            <a:r>
              <a:rPr lang="en-US" sz="1800" b="1" dirty="0" smtClean="0">
                <a:solidFill>
                  <a:srgbClr val="002060"/>
                </a:solidFill>
                <a:latin typeface="Georgia" panose="02040502050405020303" pitchFamily="18" charset="0"/>
              </a:rPr>
              <a:t>June 2021</a:t>
            </a:r>
            <a:r>
              <a:rPr lang="en-US" sz="1800" b="1" dirty="0" smtClean="0">
                <a:latin typeface="Georgia" panose="02040502050405020303" pitchFamily="18" charset="0"/>
              </a:rPr>
              <a:t> </a:t>
            </a:r>
            <a:r>
              <a:rPr lang="en-US" sz="1800" dirty="0" smtClean="0">
                <a:latin typeface="Georgia" panose="02040502050405020303" pitchFamily="18" charset="0"/>
              </a:rPr>
              <a:t>                                             </a:t>
            </a:r>
            <a:endParaRPr lang="en-US" sz="1800" dirty="0">
              <a:latin typeface="Georgia" panose="02040502050405020303" pitchFamily="18" charset="0"/>
            </a:endParaRPr>
          </a:p>
          <a:p>
            <a:pPr eaLnBrk="0" hangingPunct="0">
              <a:tabLst>
                <a:tab pos="7258050" algn="r"/>
              </a:tabLst>
            </a:pPr>
            <a:endParaRPr lang="en-US" sz="1050" dirty="0">
              <a:latin typeface="Georgia" panose="02040502050405020303" pitchFamily="18" charset="0"/>
            </a:endParaRPr>
          </a:p>
          <a:p>
            <a:pPr indent="400050" eaLnBrk="0" hangingPunct="0">
              <a:tabLst>
                <a:tab pos="6915150" algn="r"/>
              </a:tabLst>
            </a:pPr>
            <a:r>
              <a:rPr lang="en-US" sz="1200" b="1" dirty="0">
                <a:solidFill>
                  <a:srgbClr val="002060"/>
                </a:solidFill>
                <a:latin typeface="Georgia" panose="02040502050405020303" pitchFamily="18" charset="0"/>
              </a:rPr>
              <a:t>	FSO Distro List: </a:t>
            </a:r>
            <a:r>
              <a:rPr lang="en-US" sz="1200" b="1" dirty="0">
                <a:solidFill>
                  <a:srgbClr val="002060"/>
                </a:solidFill>
                <a:latin typeface="Georgia" panose="02040502050405020303" pitchFamily="18" charset="0"/>
                <a:hlinkClick r:id="rId26"/>
              </a:rPr>
              <a:t>HQS-DG-LST-CGAS-FSO</a:t>
            </a:r>
            <a:endParaRPr lang="en-US" sz="1200" b="1" dirty="0">
              <a:solidFill>
                <a:srgbClr val="002060"/>
              </a:solidFill>
              <a:latin typeface="Georgia" panose="02040502050405020303" pitchFamily="18" charset="0"/>
            </a:endParaRPr>
          </a:p>
        </p:txBody>
      </p:sp>
      <p:sp>
        <p:nvSpPr>
          <p:cNvPr id="35" name="Rectangle 1034"/>
          <p:cNvSpPr>
            <a:spLocks noChangeArrowheads="1"/>
          </p:cNvSpPr>
          <p:nvPr/>
        </p:nvSpPr>
        <p:spPr bwMode="auto">
          <a:xfrm>
            <a:off x="2743200" y="1340823"/>
            <a:ext cx="2286000" cy="749927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Port  Angeles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Sam Hill (22)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/>
            <a:r>
              <a:rPr lang="en-US" sz="1000" dirty="0" smtClean="0">
                <a:hlinkClick r:id="rId27"/>
              </a:rPr>
              <a:t>D13-SG-M-AirStaSFOPortAngelesSafetyDeptHead</a:t>
            </a:r>
            <a:endParaRPr lang="en-US" sz="1000" dirty="0"/>
          </a:p>
        </p:txBody>
      </p:sp>
      <p:sp>
        <p:nvSpPr>
          <p:cNvPr id="37" name="Rectangle 1057"/>
          <p:cNvSpPr>
            <a:spLocks noChangeArrowheads="1"/>
          </p:cNvSpPr>
          <p:nvPr/>
        </p:nvSpPr>
        <p:spPr bwMode="auto">
          <a:xfrm>
            <a:off x="7848600" y="4741509"/>
            <a:ext cx="2286000" cy="111925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ALC – HC-130H/J, MH-65D/E,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MH-60T / HC-144 / HC-27</a:t>
            </a:r>
            <a:endParaRPr lang="en-US" sz="1100" b="1" i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: LCDR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Mark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Dukti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24)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Mr. Gary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Siatkowski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Mr. Kevin Duryea</a:t>
            </a: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hlinkClick r:id="rId28"/>
              </a:rPr>
              <a:t>D05-DG-ALC-SEHO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54234"/>
            <a:ext cx="2084174" cy="698315"/>
          </a:xfrm>
          <a:prstGeom prst="rect">
            <a:avLst/>
          </a:prstGeom>
        </p:spPr>
      </p:pic>
      <p:pic>
        <p:nvPicPr>
          <p:cNvPr id="36" name="Picture 1"/>
          <p:cNvPicPr>
            <a:picLocks noChangeAspect="1"/>
          </p:cNvPicPr>
          <p:nvPr/>
        </p:nvPicPr>
        <p:blipFill>
          <a:blip r:embed="rId3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6333382"/>
            <a:ext cx="1143000" cy="114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7" name="Rectangle 1053"/>
          <p:cNvSpPr>
            <a:spLocks noChangeArrowheads="1"/>
          </p:cNvSpPr>
          <p:nvPr/>
        </p:nvSpPr>
        <p:spPr bwMode="auto">
          <a:xfrm>
            <a:off x="10356574" y="2579876"/>
            <a:ext cx="2286000" cy="1119259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Elizabeth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City – HC-130J</a:t>
            </a: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, MH-60T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Nicole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Cannavo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HC-130J: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Zach Hunter </a:t>
            </a:r>
            <a:r>
              <a:rPr lang="en-US" sz="110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(22)</a:t>
            </a:r>
            <a:endParaRPr lang="en-US" sz="1100" dirty="0" smtClean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MH-60T: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</a:t>
            </a: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Matthew Mayer (22)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C-130J </a:t>
            </a:r>
            <a:r>
              <a:rPr lang="en-US" sz="1100" b="1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(STAN): </a:t>
            </a:r>
            <a:r>
              <a:rPr lang="en-US" sz="1100" dirty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- LT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Carl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Schemel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(23)</a:t>
            </a:r>
            <a:endParaRPr lang="en-US" sz="1100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>
                <a:hlinkClick r:id="rId31"/>
              </a:rPr>
              <a:t>D05-DG-AIRSTAECITY-Safety</a:t>
            </a:r>
            <a:endParaRPr lang="en-US" sz="1100" dirty="0"/>
          </a:p>
        </p:txBody>
      </p:sp>
      <p:sp>
        <p:nvSpPr>
          <p:cNvPr id="98" name="Rectangle 1044"/>
          <p:cNvSpPr>
            <a:spLocks noChangeArrowheads="1"/>
          </p:cNvSpPr>
          <p:nvPr/>
        </p:nvSpPr>
        <p:spPr bwMode="auto">
          <a:xfrm>
            <a:off x="10340083" y="3778637"/>
            <a:ext cx="2286000" cy="780704"/>
          </a:xfrm>
          <a:prstGeom prst="rect">
            <a:avLst/>
          </a:prstGeom>
          <a:solidFill>
            <a:schemeClr val="bg1">
              <a:lumMod val="85000"/>
            </a:schemeClr>
          </a:solidFill>
          <a:ln w="6350">
            <a:solidFill>
              <a:schemeClr val="bg1">
                <a:lumMod val="75000"/>
              </a:schemeClr>
            </a:solidFill>
            <a:headEnd/>
            <a:tailEnd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51297" rIns="0" bIns="51297" anchor="ctr">
            <a:spAutoFit/>
          </a:bodyPr>
          <a:lstStyle/>
          <a:p>
            <a:pPr algn="ctr" eaLnBrk="0" hangingPunct="0">
              <a:defRPr/>
            </a:pPr>
            <a:r>
              <a:rPr lang="en-US" sz="1100" b="1" dirty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Savannah </a:t>
            </a:r>
            <a:r>
              <a:rPr lang="en-US" sz="1100" b="1" dirty="0" smtClean="0">
                <a:solidFill>
                  <a:schemeClr val="tx2"/>
                </a:solidFill>
                <a:latin typeface="Calibri" pitchFamily="34" charset="0"/>
                <a:cs typeface="Arial" pitchFamily="34" charset="0"/>
              </a:rPr>
              <a:t>– MH-65D</a:t>
            </a:r>
            <a:endParaRPr lang="en-US" sz="1100" b="1" dirty="0">
              <a:solidFill>
                <a:schemeClr val="tx2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CSO: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LCDR Sam Ingham (23)</a:t>
            </a:r>
          </a:p>
          <a:p>
            <a:pPr algn="ctr" eaLnBrk="0" hangingPunct="0">
              <a:defRPr/>
            </a:pPr>
            <a:r>
              <a:rPr lang="en-US" sz="1100" b="1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FSO: 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LT Adam </a:t>
            </a:r>
            <a:r>
              <a:rPr lang="en-US" sz="1100" dirty="0" err="1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Sherer</a:t>
            </a:r>
            <a:r>
              <a:rPr lang="en-US" sz="1100" dirty="0" smtClean="0">
                <a:solidFill>
                  <a:schemeClr val="tx1"/>
                </a:solidFill>
                <a:latin typeface="Calibri" pitchFamily="34" charset="0"/>
                <a:cs typeface="Arial" pitchFamily="34" charset="0"/>
              </a:rPr>
              <a:t> (22)</a:t>
            </a:r>
            <a:endParaRPr lang="en-US" sz="1100" b="1" dirty="0">
              <a:solidFill>
                <a:schemeClr val="tx1"/>
              </a:solidFill>
              <a:latin typeface="Calibri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1100" dirty="0" smtClean="0">
                <a:solidFill>
                  <a:srgbClr val="FF0000"/>
                </a:solidFill>
                <a:latin typeface="Calibri" pitchFamily="34" charset="0"/>
                <a:cs typeface="Arial" pitchFamily="34" charset="0"/>
                <a:hlinkClick r:id="rId32"/>
              </a:rPr>
              <a:t>D07-DG-ASSAV-SAFETY</a:t>
            </a:r>
            <a:endParaRPr lang="en-US" sz="1100" dirty="0">
              <a:solidFill>
                <a:srgbClr val="FF0000"/>
              </a:solidFill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7462882"/>
            <a:ext cx="2819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hangingPunct="0">
              <a:defRPr/>
            </a:pPr>
            <a:r>
              <a:rPr lang="en-US" sz="1050" b="1" dirty="0" smtClean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Fly Competent, Resilient, and Effective (“Safe”)</a:t>
            </a:r>
            <a:endParaRPr lang="en-US" sz="1050" b="1" dirty="0">
              <a:solidFill>
                <a:srgbClr val="002060"/>
              </a:solidFill>
              <a:latin typeface="Calibri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81DD89CC270C2408727AAEFFA33408F" ma:contentTypeVersion="1" ma:contentTypeDescription="Create a new document." ma:contentTypeScope="" ma:versionID="878f2d4a98ba003879cd5f3173ca60e3">
  <xsd:schema xmlns:xsd="http://www.w3.org/2001/XMLSchema" xmlns:xs="http://www.w3.org/2001/XMLSchema" xmlns:p="http://schemas.microsoft.com/office/2006/metadata/properties" xmlns:ns2="26e1b3ca-b512-4e4c-8205-ff92e1304947" targetNamespace="http://schemas.microsoft.com/office/2006/metadata/properties" ma:root="true" ma:fieldsID="d1b2648475f4752c23fc28f5f8c38520" ns2:_="">
    <xsd:import namespace="26e1b3ca-b512-4e4c-8205-ff92e1304947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e1b3ca-b512-4e4c-8205-ff92e130494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>
  <documentManagement>
    <_dlc_DocId xmlns="26e1b3ca-b512-4e4c-8205-ff92e1304947">UQUZ4EARUCFE-4-3654</_dlc_DocId>
    <_dlc_DocIdUrl xmlns="26e1b3ca-b512-4e4c-8205-ff92e1304947">
      <Url>https://cg.portal.uscg.mil/communities/flight-safety-officer/_layouts/DocIdRedir.aspx?ID=UQUZ4EARUCFE-4-3654</Url>
      <Description>UQUZ4EARUCFE-4-3654</Description>
    </_dlc_DocIdUrl>
  </documentManagement>
</p:properties>
</file>

<file path=customXml/itemProps1.xml><?xml version="1.0" encoding="utf-8"?>
<ds:datastoreItem xmlns:ds="http://schemas.openxmlformats.org/officeDocument/2006/customXml" ds:itemID="{F4060415-9890-4DB2-8E67-BAA363D9F090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C59C3A3F-9EFE-43D9-9285-8CCE92032D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BF5D88-DCCE-4BE5-9571-4F2278EBDF1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59ABB6BF-F272-42D1-8BB8-439AB90BF0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e1b3ca-b512-4e4c-8205-ff92e13049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3B7A7AFE-BD1B-45F6-B7D7-807B84145E7D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26e1b3ca-b512-4e4c-8205-ff92e130494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9843</TotalTime>
  <Words>834</Words>
  <Application>Microsoft Office PowerPoint</Application>
  <PresentationFormat>Custom</PresentationFormat>
  <Paragraphs>153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FSO Map</dc:title>
  <dc:creator>USCG</dc:creator>
  <cp:lastModifiedBy>Vinh, Linh LCDR USCG AVTRACEN MOBILE (USA)</cp:lastModifiedBy>
  <cp:revision>784</cp:revision>
  <cp:lastPrinted>2021-06-29T17:50:04Z</cp:lastPrinted>
  <dcterms:created xsi:type="dcterms:W3CDTF">1995-06-17T23:31:02Z</dcterms:created>
  <dcterms:modified xsi:type="dcterms:W3CDTF">2022-04-08T15:25:08Z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UQUZ4EARUCFE-6-1292</vt:lpwstr>
  </property>
  <property fmtid="{D5CDD505-2E9C-101B-9397-08002B2CF9AE}" pid="3" name="_dlc_DocIdItemGuid">
    <vt:lpwstr>020b20a6-434a-40d2-8243-01b40eff7731</vt:lpwstr>
  </property>
  <property fmtid="{D5CDD505-2E9C-101B-9397-08002B2CF9AE}" pid="4" name="_dlc_DocIdUrl">
    <vt:lpwstr>https://cg.portal.uscg.mil/communities/flight-safety-officer/_layouts/DocIdRedir.aspx?ID=UQUZ4EARUCFE-6-1292, UQUZ4EARUCFE-6-1292</vt:lpwstr>
  </property>
  <property fmtid="{D5CDD505-2E9C-101B-9397-08002B2CF9AE}" pid="5" name="ContentTypeId">
    <vt:lpwstr>0x010100581DD89CC270C2408727AAEFFA33408F</vt:lpwstr>
  </property>
</Properties>
</file>